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Happy Monkey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08211F-95D1-4E5A-933B-093558172B94}">
  <a:tblStyle styleId="{C408211F-95D1-4E5A-933B-093558172B9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HappyMonke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ctrTitle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Your 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Game’s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100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With some help from the game Splendor and others</a:t>
            </a:r>
            <a:endParaRPr sz="1100"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The Four* C’s of Good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57200" y="1847950"/>
            <a:ext cx="82296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Concise: Write bluntly and directly.  Be specific.</a:t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When writing rules you have to be a straightforward and clear.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 reader must understand exactly what you are talking about without question.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There is no room for interpretation in rules so word choice must be assertive as to remove all doubt.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Use second person, imperative sentences.</a:t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*from Brett J. Gilbert’s 5 C’s of Good Rules</a:t>
            </a:r>
            <a:endParaRPr sz="1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The Four* C’s of Good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57200" y="1847950"/>
            <a:ext cx="82296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Complete: The written </a:t>
            </a: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rule set</a:t>
            </a: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contains all of the game’s rules.  </a:t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Record yourself teaching the rules, then use that recording to help you write your first draft.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Think about what information players need to know--you have to put yourself in their shoes.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*from Brett J. Gilbert’s 5 C’s of Good Rules</a:t>
            </a:r>
            <a:endParaRPr sz="1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Complete: Use Diagrams!</a:t>
            </a:r>
            <a:r>
              <a:rPr b="1" lang="en" sz="3600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 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152400"/>
            <a:ext cx="7674343" cy="410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I Beg Thee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457200" y="1866200"/>
            <a:ext cx="82296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Don’t assume </a:t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players will understand what you mean or need them to do!</a:t>
            </a: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 </a:t>
            </a: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000" y="2814050"/>
            <a:ext cx="2859993" cy="203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685800" y="23404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Essential Game Rule Elements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With help from Splendor</a:t>
            </a:r>
            <a:endParaRPr sz="1000"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ctrTitle"/>
          </p:nvPr>
        </p:nvSpPr>
        <p:spPr>
          <a:xfrm>
            <a:off x="685800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Title</a:t>
            </a:r>
            <a:endParaRPr/>
          </a:p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685800" y="151470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What are you going to call the game that attracts attention and conveys the theme of the game?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7163" y="2648919"/>
            <a:ext cx="3350725" cy="1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ctrTitle"/>
          </p:nvPr>
        </p:nvSpPr>
        <p:spPr>
          <a:xfrm>
            <a:off x="636325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Story</a:t>
            </a:r>
            <a:endParaRPr/>
          </a:p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287700" y="1514700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 paragraph or so long story that provides a context for the game to get players excited and to provide an overall perspective on the game.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52" y="2903300"/>
            <a:ext cx="8650900" cy="13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685800" y="7505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Player Objectives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348500" y="1910375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Explain the role players are taking on. </a:t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Explain what players will do during the game. This should cover the main actions and events of the game.</a:t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Explain how the player wins in general.</a:t>
            </a:r>
            <a:endParaRPr b="1"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599250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Components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287700" y="1514700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 list of exact quantities of all types of game bits.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947" y="2299500"/>
            <a:ext cx="4944999" cy="26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685800" y="7505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Setup</a:t>
            </a:r>
            <a:endParaRPr/>
          </a:p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348500" y="1910375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How to get the game ready for play, explained clearly with diagrams or pictures.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007" y="2784974"/>
            <a:ext cx="4507594" cy="19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Games are rules.</a:t>
            </a:r>
            <a:endParaRPr b="1"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Rules are games.</a:t>
            </a:r>
            <a:endParaRPr b="1"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Yes? No? Explain.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685800" y="3672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 Play Overview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459775" y="1527075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 game play overview explains the flow of gameplay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(rounds, turns, phases, etc.) and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summarizes what players do in each of those stages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from start to completion.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76342"/>
            <a:ext cx="8839198" cy="18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ctrTitle"/>
          </p:nvPr>
        </p:nvSpPr>
        <p:spPr>
          <a:xfrm>
            <a:off x="685800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 In Depth</a:t>
            </a:r>
            <a:endParaRPr/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385600" y="1514700"/>
            <a:ext cx="8568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Explain exactly what happens during each turn, action, round, etc., in a logical way.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You also should have sections dedicated to complicated subjects and their edge cases if necessary.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Pictures and examples are essential.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ctrTitle"/>
          </p:nvPr>
        </p:nvSpPr>
        <p:spPr>
          <a:xfrm>
            <a:off x="685800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 Play in Depth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313" y="1642375"/>
            <a:ext cx="3209364" cy="3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685800" y="35489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End Game Conditions</a:t>
            </a:r>
            <a:endParaRPr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71375" y="1988875"/>
            <a:ext cx="3832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End Game Conditions explains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how the game ends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AND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how a winner is determined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AND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 tiebreaker.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8000" y="2114900"/>
            <a:ext cx="41529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>
            <a:off x="685800" y="21344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Formatting and Writing Game Rules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for Others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57200" y="1843825"/>
            <a:ext cx="82296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●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In creating a game, often the most difficult part is to write rules that are clearly understood by players.  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●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If players don’t understand the rules, they can’t play the game.  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●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 rules are for the players’ benefit, not yours.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YOU HAVE TO THINK HOW OTHER PEOPLE 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MIGHT INTERPRET YOUR RULES.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General Writing Guidelines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457200" y="1843825"/>
            <a:ext cx="82296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Your formatting consistency 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is going to assist in players understanding what you’re talking about in addition to making your rulebook easier to read.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Group things together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(or put things near each other) that are connected to one another.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575" y="47625"/>
            <a:ext cx="3905250" cy="5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75" y="52388"/>
            <a:ext cx="390525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as an Outline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457200" y="1843825"/>
            <a:ext cx="82296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rabi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Clearly describe all elements of the game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sequentially (</a:t>
            </a: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in order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)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logically (</a:t>
            </a: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organized well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)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pictorially (</a:t>
            </a: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using pictures and diagrams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)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as an Outline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457200" y="1843825"/>
            <a:ext cx="82296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rabicPeriod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Be specific, step by step.  Write in outline form.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Use larger font sizes to emphasize headings and subheadings.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Use </a:t>
            </a:r>
            <a:r>
              <a:rPr b="1" lang="en" sz="1800">
                <a:solidFill>
                  <a:schemeClr val="accent5"/>
                </a:solidFill>
                <a:highlight>
                  <a:srgbClr val="FFF3DB"/>
                </a:highlight>
                <a:latin typeface="Happy Monkey"/>
                <a:ea typeface="Happy Monkey"/>
                <a:cs typeface="Happy Monkey"/>
                <a:sym typeface="Happy Monkey"/>
              </a:rPr>
              <a:t>color</a:t>
            </a:r>
            <a:r>
              <a:rPr lang="en" sz="1800">
                <a:latin typeface="Happy Monkey"/>
                <a:ea typeface="Happy Monkey"/>
                <a:cs typeface="Happy Monkey"/>
                <a:sym typeface="Happy Monkey"/>
              </a:rPr>
              <a:t> 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to make different elements stand out.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rgbClr val="980000"/>
                </a:solidFill>
                <a:latin typeface="Happy Monkey"/>
                <a:ea typeface="Happy Monkey"/>
                <a:cs typeface="Happy Monkey"/>
                <a:sym typeface="Happy Monkey"/>
              </a:rPr>
              <a:t>Use white space and lists to organize the rules, so that related rules are close together on the page. </a:t>
            </a:r>
            <a:endParaRPr sz="1800">
              <a:solidFill>
                <a:srgbClr val="980000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lphaLcPeriod"/>
            </a:pPr>
            <a:r>
              <a:rPr lang="en" sz="1800">
                <a:solidFill>
                  <a:srgbClr val="980000"/>
                </a:solidFill>
                <a:latin typeface="Happy Monkey"/>
                <a:ea typeface="Happy Monkey"/>
                <a:cs typeface="Happy Monkey"/>
                <a:sym typeface="Happy Monkey"/>
              </a:rPr>
              <a:t>Bullet points help clarify where one idea starts and another ends, and which ones are subsets of others.</a:t>
            </a:r>
            <a:endParaRPr sz="1800">
              <a:solidFill>
                <a:srgbClr val="980000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romanLcPeriod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Keep items of similar importance at the same level.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Put lesser items at a lower level.</a:t>
            </a:r>
            <a:endParaRPr sz="1800">
              <a:solidFill>
                <a:srgbClr val="980000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Game designers create rules.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Good games have complete rules.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Write in Second Person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57200" y="1843825"/>
            <a:ext cx="82296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You should be writing as if you’re speaking directly to the reader; using terms like “you” and “your” instead of “a player” or “their”.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It makes the rules more personal and assists in reader comprehension and retention.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If players actually see themselves playing the game when reading the rules, they’ll be more interested and involved in reading them.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Write in Second Person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graphicFrame>
        <p:nvGraphicFramePr>
          <p:cNvPr id="214" name="Google Shape;214;p38"/>
          <p:cNvGraphicFramePr/>
          <p:nvPr/>
        </p:nvGraphicFramePr>
        <p:xfrm>
          <a:off x="3543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{C408211F-95D1-4E5A-933B-093558172B94}</a:tableStyleId>
              </a:tblPr>
              <a:tblGrid>
                <a:gridCol w="4133850"/>
                <a:gridCol w="41338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Do Say</a:t>
                      </a:r>
                      <a:endParaRPr b="1" sz="1800" u="none" cap="none" strike="noStrike">
                        <a:solidFill>
                          <a:schemeClr val="accent6"/>
                        </a:solidFill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Don’t Say</a:t>
                      </a:r>
                      <a:endParaRPr b="1" sz="1800" u="none" cap="none" strike="noStrike">
                        <a:solidFill>
                          <a:schemeClr val="accent6"/>
                        </a:solidFill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“When you…”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“When a player…” or “The player…” 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“give each player…” 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“each player takes…” 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“On your turn, choose…”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accent6"/>
                          </a:solidFill>
                          <a:latin typeface="Happy Monkey"/>
                          <a:ea typeface="Happy Monkey"/>
                          <a:cs typeface="Happy Monkey"/>
                          <a:sym typeface="Happy Monkey"/>
                        </a:rPr>
                        <a:t>“On his or her turn, the active player chooses…” </a:t>
                      </a:r>
                      <a:endParaRPr sz="1800" u="none" cap="none" strike="noStrike">
                        <a:latin typeface="Happy Monkey"/>
                        <a:ea typeface="Happy Monkey"/>
                        <a:cs typeface="Happy Monkey"/>
                        <a:sym typeface="Happy Monke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929" y="0"/>
            <a:ext cx="38981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977" y="0"/>
            <a:ext cx="36860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201" y="0"/>
            <a:ext cx="38995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435" y="0"/>
            <a:ext cx="36851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600" y="0"/>
            <a:ext cx="379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Any Questions?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Let’s Get Started!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457200" y="1879075"/>
            <a:ext cx="82296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Get a laptop, log on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Go to my Ladue website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Go to Engineering Strategy Games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Click “Blank Rules Game Template”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Happy Monkey"/>
              <a:buAutoNum type="arabicPeriod"/>
            </a:pPr>
            <a:r>
              <a:rPr lang="en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Make a copy, rename it, share it back to me</a:t>
            </a:r>
            <a:endParaRPr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Assignment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143250" y="1408600"/>
            <a:ext cx="88578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Get out a game you’ve played, but not read the rules.</a:t>
            </a:r>
            <a:endParaRPr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Read the rules.</a:t>
            </a:r>
            <a:endParaRPr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rabicPeriod"/>
            </a:pPr>
            <a:r>
              <a:rPr lang="en" sz="24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Write down five examples of good rule writing--the four C’s, not formatting!</a:t>
            </a:r>
            <a:endParaRPr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lphaLcPeriod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Clarity: 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 goals and decisions players may make, using the game’s resources, are clear.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lphaLcPeriod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Consistency: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Use the same structure and terminology throughout the rules. 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lphaLcPeriod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Concise: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Write bluntly and directly.  Be specific.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Happy Monkey"/>
              <a:buAutoNum type="alphaLcPeriod"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Complete: 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 written ruleset contains all of the game’s rules.  </a:t>
            </a:r>
            <a:endParaRPr sz="24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rules is another way to develop your prototype.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Writing rules helps define your game.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57200" y="2448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You Don’t Come in the Box!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457200" y="1921550"/>
            <a:ext cx="48546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You have to write a </a:t>
            </a: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rule book</a:t>
            </a: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that explains what players have to do with hopefully no questions.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9" name="Google Shape;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7425" y="1187579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663" y="3150129"/>
            <a:ext cx="2189505" cy="184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9805" y="3150129"/>
            <a:ext cx="2454629" cy="184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100" y="3150124"/>
            <a:ext cx="2454625" cy="184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52450" y="2495763"/>
            <a:ext cx="12382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457200" y="24485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Two Purposes for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7200" y="1921550"/>
            <a:ext cx="8229600" cy="30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●"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Help new players learn how to play the game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○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Gives an overview and flow of the game before the specifics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●"/>
            </a:pPr>
            <a:r>
              <a:rPr b="1"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Act as a reference for experienced players</a:t>
            </a:r>
            <a:endParaRPr b="1"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○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Comprehensive and complete to have no unanswered questions regarding the rules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Happy Monkey"/>
              <a:buChar char="○"/>
            </a:pPr>
            <a:r>
              <a:rPr lang="en" sz="20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Uses subheadings to help players find information.</a:t>
            </a:r>
            <a:endParaRPr sz="20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The Four* C’s of Good Rules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57200" y="1836975"/>
            <a:ext cx="82296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Happy Monkey"/>
              <a:buChar char="●"/>
            </a:pPr>
            <a:r>
              <a:rPr b="1" lang="en" sz="36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Clear</a:t>
            </a:r>
            <a:endParaRPr b="1" sz="36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Happy Monkey"/>
              <a:buChar char="●"/>
            </a:pPr>
            <a:r>
              <a:rPr b="1" lang="en" sz="36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Consistent</a:t>
            </a:r>
            <a:endParaRPr b="1" sz="36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Happy Monkey"/>
              <a:buChar char="●"/>
            </a:pPr>
            <a:r>
              <a:rPr b="1" lang="en" sz="36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Concise</a:t>
            </a:r>
            <a:endParaRPr b="1" sz="36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Happy Monkey"/>
              <a:buChar char="●"/>
            </a:pPr>
            <a:r>
              <a:rPr b="1" lang="en" sz="36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Complete</a:t>
            </a:r>
            <a:endParaRPr b="1" sz="36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The Four* C’s of Good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57200" y="1847950"/>
            <a:ext cx="82296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Clear: The goals and decisions players may make, using the game’s resources, are clear.  </a:t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There is a difference between may, must, can, etc.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“Last” may mean “previous” or “final.”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Either could mean “one or the other” or “both.”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Be sure to choose your words carefully. Life lesson</a:t>
            </a: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.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rPr>
              <a:t>The Four* C’s of Good Rules</a:t>
            </a:r>
            <a:endParaRPr>
              <a:solidFill>
                <a:schemeClr val="accen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57200" y="1847950"/>
            <a:ext cx="82296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Consistent: Use the same structure and terminology throughout the rules. </a:t>
            </a:r>
            <a:endParaRPr b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Terminology needs to be consistent. </a:t>
            </a:r>
            <a:endParaRPr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Using two different terms for the same thing, or the same term for different things, is bound to cause confusion -- don't do that! </a:t>
            </a:r>
            <a:r>
              <a:rPr i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 </a:t>
            </a:r>
            <a:endParaRPr i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Happy Monkey"/>
              <a:buChar char="●"/>
            </a:pPr>
            <a:r>
              <a:rPr i="1" lang="en" sz="1800">
                <a:solidFill>
                  <a:schemeClr val="accent6"/>
                </a:solidFill>
                <a:latin typeface="Happy Monkey"/>
                <a:ea typeface="Happy Monkey"/>
                <a:cs typeface="Happy Monkey"/>
                <a:sym typeface="Happy Monkey"/>
              </a:rPr>
              <a:t>Define your terms at the beginning, and stick with them.</a:t>
            </a:r>
            <a:endParaRPr i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i="1" sz="1800">
              <a:solidFill>
                <a:schemeClr val="accent6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